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63" autoAdjust="0"/>
    <p:restoredTop sz="94660"/>
  </p:normalViewPr>
  <p:slideViewPr>
    <p:cSldViewPr snapToGrid="0">
      <p:cViewPr varScale="1">
        <p:scale>
          <a:sx n="62" d="100"/>
          <a:sy n="62" d="100"/>
        </p:scale>
        <p:origin x="9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357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7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26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34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47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61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57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97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04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181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86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95F0B-5C17-4924-9EBE-6F7BFA81B883}" type="datetimeFigureOut">
              <a:rPr lang="en-US" smtClean="0"/>
              <a:t>6/8/2016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032CB5-750C-48B0-B934-A870CB3949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14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3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684" y="144380"/>
            <a:ext cx="11101137" cy="1395662"/>
          </a:xfrm>
        </p:spPr>
        <p:txBody>
          <a:bodyPr anchor="t" anchorCtr="0">
            <a:normAutofit/>
          </a:bodyPr>
          <a:lstStyle/>
          <a:p>
            <a:r>
              <a:rPr lang="sr-Latn-RS" sz="3200" dirty="0">
                <a:latin typeface="Copperplate Gothic Light" panose="020E0507020206020404" pitchFamily="34" charset="0"/>
              </a:rPr>
              <a:t>Matematički fakultet univerziteta u Beogradu</a:t>
            </a:r>
            <a:br>
              <a:rPr lang="sr-Latn-RS" sz="3200" dirty="0">
                <a:latin typeface="Copperplate Gothic Light" panose="020E0507020206020404" pitchFamily="34" charset="0"/>
              </a:rPr>
            </a:br>
            <a:r>
              <a:rPr lang="sr-Latn-RS" sz="3200" dirty="0">
                <a:latin typeface="Copperplate Gothic Light" panose="020E0507020206020404" pitchFamily="34" charset="0"/>
              </a:rPr>
              <a:t>Programske paradigme</a:t>
            </a:r>
            <a:endParaRPr lang="en-US" sz="3200" dirty="0">
              <a:latin typeface="Copperplate Gothic Light" panose="020E05070202060204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5243" y="1540042"/>
            <a:ext cx="10154652" cy="3352799"/>
          </a:xfrm>
        </p:spPr>
        <p:txBody>
          <a:bodyPr>
            <a:normAutofit/>
          </a:bodyPr>
          <a:lstStyle/>
          <a:p>
            <a:endParaRPr lang="sr-Latn-RS" sz="3200" dirty="0">
              <a:latin typeface="Colonna MT" panose="04020805060202030203" pitchFamily="82" charset="0"/>
            </a:endParaRPr>
          </a:p>
          <a:p>
            <a:endParaRPr lang="sr-Latn-RS" sz="3200" kern="1500" spc="600" dirty="0">
              <a:latin typeface="Copperplate Gothic Bold" panose="020E0705020206020404" pitchFamily="34" charset="0"/>
            </a:endParaRPr>
          </a:p>
          <a:p>
            <a:r>
              <a:rPr lang="sr-Latn-RS" sz="3200" kern="1500" spc="600" dirty="0">
                <a:latin typeface="Copperplate Gothic Bold" panose="020E0705020206020404" pitchFamily="34" charset="0"/>
              </a:rPr>
              <a:t>SEMINARSKI RAD</a:t>
            </a:r>
          </a:p>
          <a:p>
            <a:r>
              <a:rPr lang="sr-Latn-RS" sz="3200" dirty="0">
                <a:latin typeface="Copperplate Gothic Light" panose="020E0507020206020404" pitchFamily="34" charset="0"/>
              </a:rPr>
              <a:t>Osnovi bioniformatike</a:t>
            </a:r>
            <a:endParaRPr lang="en-US" sz="3200" dirty="0">
              <a:solidFill>
                <a:schemeClr val="bg1"/>
              </a:solidFill>
              <a:latin typeface="Copperplate Gothic Light" panose="020E05070202060204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911699"/>
              </p:ext>
            </p:extLst>
          </p:nvPr>
        </p:nvGraphicFramePr>
        <p:xfrm>
          <a:off x="433133" y="4666202"/>
          <a:ext cx="11758866" cy="20073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79433">
                  <a:extLst>
                    <a:ext uri="{9D8B030D-6E8A-4147-A177-3AD203B41FA5}">
                      <a16:colId xmlns:a16="http://schemas.microsoft.com/office/drawing/2014/main" val="402018914"/>
                    </a:ext>
                  </a:extLst>
                </a:gridCol>
                <a:gridCol w="5879433">
                  <a:extLst>
                    <a:ext uri="{9D8B030D-6E8A-4147-A177-3AD203B41FA5}">
                      <a16:colId xmlns:a16="http://schemas.microsoft.com/office/drawing/2014/main" val="2367512497"/>
                    </a:ext>
                  </a:extLst>
                </a:gridCol>
              </a:tblGrid>
              <a:tr h="462369">
                <a:tc>
                  <a:txBody>
                    <a:bodyPr/>
                    <a:lstStyle/>
                    <a:p>
                      <a:endParaRPr lang="en-US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sr-Latn-RS" b="1" dirty="0">
                          <a:latin typeface="Copperplate Gothic Light" panose="020E0507020206020404" pitchFamily="34" charset="0"/>
                        </a:rPr>
                        <a:t>Profesor</a:t>
                      </a:r>
                      <a:endParaRPr lang="en-US" b="1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246844"/>
                  </a:ext>
                </a:extLst>
              </a:tr>
              <a:tr h="480150">
                <a:tc>
                  <a:txBody>
                    <a:bodyPr/>
                    <a:lstStyle/>
                    <a:p>
                      <a:r>
                        <a:rPr lang="sr-Latn-RS" b="1" dirty="0">
                          <a:latin typeface="Copperplate Gothic Light" panose="020E0507020206020404" pitchFamily="34" charset="0"/>
                        </a:rPr>
                        <a:t>Student</a:t>
                      </a:r>
                      <a:endParaRPr lang="en-US" b="1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>
                          <a:latin typeface="Copperplate Gothic Light" panose="020E0507020206020404" pitchFamily="34" charset="0"/>
                        </a:rPr>
                        <a:t>dr</a:t>
                      </a:r>
                      <a:r>
                        <a:rPr lang="sr-Latn-RS" baseline="0" dirty="0">
                          <a:latin typeface="Copperplate Gothic Light" panose="020E0507020206020404" pitchFamily="34" charset="0"/>
                        </a:rPr>
                        <a:t> </a:t>
                      </a:r>
                      <a:r>
                        <a:rPr lang="sr-Latn-RS" dirty="0">
                          <a:latin typeface="Copperplate Gothic Light" panose="020E0507020206020404" pitchFamily="34" charset="0"/>
                        </a:rPr>
                        <a:t>Milena Vujošević Janičić</a:t>
                      </a:r>
                      <a:endParaRPr lang="en-US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9011967"/>
                  </a:ext>
                </a:extLst>
              </a:tr>
              <a:tr h="458704">
                <a:tc>
                  <a:txBody>
                    <a:bodyPr/>
                    <a:lstStyle/>
                    <a:p>
                      <a:r>
                        <a:rPr lang="sr-Latn-RS" dirty="0">
                          <a:latin typeface="Copperplate Gothic Light" panose="020E0507020206020404" pitchFamily="34" charset="0"/>
                        </a:rPr>
                        <a:t>Anđela</a:t>
                      </a:r>
                      <a:r>
                        <a:rPr lang="sr-Latn-RS" baseline="0" dirty="0">
                          <a:latin typeface="Copperplate Gothic Light" panose="020E0507020206020404" pitchFamily="34" charset="0"/>
                        </a:rPr>
                        <a:t> Mijailović</a:t>
                      </a:r>
                      <a:endParaRPr lang="sr-Latn-RS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b="1" dirty="0">
                          <a:latin typeface="Copperplate Gothic Light" panose="020E0507020206020404" pitchFamily="34" charset="0"/>
                        </a:rPr>
                        <a:t>Asistent</a:t>
                      </a:r>
                      <a:endParaRPr lang="en-US" b="1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448102"/>
                  </a:ext>
                </a:extLst>
              </a:tr>
              <a:tr h="606093">
                <a:tc>
                  <a:txBody>
                    <a:bodyPr/>
                    <a:lstStyle/>
                    <a:p>
                      <a:r>
                        <a:rPr lang="sr-Latn-RS" dirty="0">
                          <a:latin typeface="Copperplate Gothic Light" panose="020E0507020206020404" pitchFamily="34" charset="0"/>
                        </a:rPr>
                        <a:t>22/2013</a:t>
                      </a:r>
                      <a:endParaRPr lang="en-US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r-Latn-RS" dirty="0">
                          <a:latin typeface="Copperplate Gothic Light" panose="020E0507020206020404" pitchFamily="34" charset="0"/>
                        </a:rPr>
                        <a:t>dr</a:t>
                      </a:r>
                      <a:r>
                        <a:rPr lang="sr-Latn-RS" baseline="0" dirty="0">
                          <a:latin typeface="Copperplate Gothic Light" panose="020E0507020206020404" pitchFamily="34" charset="0"/>
                        </a:rPr>
                        <a:t> </a:t>
                      </a:r>
                      <a:r>
                        <a:rPr lang="sr-Latn-RS" dirty="0">
                          <a:latin typeface="Copperplate Gothic Light" panose="020E0507020206020404" pitchFamily="34" charset="0"/>
                        </a:rPr>
                        <a:t>Jovana  Kovačević</a:t>
                      </a:r>
                      <a:endParaRPr lang="en-US" dirty="0">
                        <a:latin typeface="Copperplate Gothic Light" panose="020E05070202060204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441689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891" y="1131444"/>
            <a:ext cx="1235920" cy="146519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8720" y="4666201"/>
            <a:ext cx="1981735" cy="219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22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768" y="105276"/>
            <a:ext cx="10680032" cy="1720349"/>
          </a:xfrm>
        </p:spPr>
        <p:txBody>
          <a:bodyPr/>
          <a:lstStyle/>
          <a:p>
            <a:pPr algn="ctr"/>
            <a:r>
              <a:rPr lang="en-US" dirty="0">
                <a:latin typeface="Copperplate Gothic Light" panose="020E0507020206020404" pitchFamily="34" charset="0"/>
              </a:rPr>
              <a:t>SINTEZA :: </a:t>
            </a:r>
            <a:r>
              <a:rPr lang="sr-Latn-RS" dirty="0">
                <a:latin typeface="Copperplate Gothic Light" panose="020E0507020206020404" pitchFamily="34" charset="0"/>
              </a:rPr>
              <a:t>DN</a:t>
            </a:r>
            <a:r>
              <a:rPr lang="en-US" dirty="0">
                <a:latin typeface="Copperplate Gothic Light" panose="020E0507020206020404" pitchFamily="34" charset="0"/>
              </a:rPr>
              <a:t>K</a:t>
            </a:r>
            <a:r>
              <a:rPr lang="sr-Latn-RS" dirty="0">
                <a:latin typeface="Copperplate Gothic Light" panose="020E0507020206020404" pitchFamily="34" charset="0"/>
              </a:rPr>
              <a:t> </a:t>
            </a:r>
            <a:r>
              <a:rPr lang="en-US" dirty="0">
                <a:latin typeface="Copperplate Gothic Light" panose="020E0507020206020404" pitchFamily="34" charset="0"/>
              </a:rPr>
              <a:t>-&gt; RNK -&gt; PROTEIN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Copperplate Gothic Light" panose="020E0507020206020404" pitchFamily="34" charset="0"/>
            </a:endParaRPr>
          </a:p>
          <a:p>
            <a:pPr marL="0" indent="0">
              <a:buNone/>
            </a:pPr>
            <a:endParaRPr lang="en-US" dirty="0">
              <a:latin typeface="Copperplate Gothic Light" panose="020E05070202060204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>
                <a:latin typeface="Copperplate Gothic Light" panose="020E0507020206020404" pitchFamily="34" charset="0"/>
              </a:rPr>
              <a:t> </a:t>
            </a:r>
            <a:r>
              <a:rPr lang="en-US" dirty="0" err="1">
                <a:latin typeface="Copperplate Gothic Light" panose="020E0507020206020404" pitchFamily="34" charset="0"/>
              </a:rPr>
              <a:t>transkripcija</a:t>
            </a:r>
            <a:endParaRPr lang="en-US" dirty="0">
              <a:latin typeface="Copperplate Gothic Light" panose="020E05070202060204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Copperplate Gothic Light" panose="020E05070202060204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dirty="0">
              <a:latin typeface="Copperplate Gothic Light" panose="020E05070202060204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dirty="0">
                <a:latin typeface="Copperplate Gothic Light" panose="020E0507020206020404" pitchFamily="34" charset="0"/>
              </a:rPr>
              <a:t> </a:t>
            </a:r>
            <a:r>
              <a:rPr lang="en-US" dirty="0" err="1">
                <a:latin typeface="Copperplate Gothic Light" panose="020E0507020206020404" pitchFamily="34" charset="0"/>
              </a:rPr>
              <a:t>translacija</a:t>
            </a:r>
            <a:endParaRPr lang="en-US" dirty="0">
              <a:latin typeface="Copperplate Gothic Light" panose="020E05070202060204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027838" y="1920786"/>
            <a:ext cx="1700463" cy="657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DNK</a:t>
            </a:r>
          </a:p>
        </p:txBody>
      </p:sp>
      <p:sp>
        <p:nvSpPr>
          <p:cNvPr id="8" name="Rectangle 7"/>
          <p:cNvSpPr/>
          <p:nvPr/>
        </p:nvSpPr>
        <p:spPr>
          <a:xfrm>
            <a:off x="4027838" y="3641478"/>
            <a:ext cx="1700463" cy="657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RNK</a:t>
            </a:r>
          </a:p>
        </p:txBody>
      </p:sp>
      <p:sp>
        <p:nvSpPr>
          <p:cNvPr id="9" name="Rectangle 8"/>
          <p:cNvSpPr/>
          <p:nvPr/>
        </p:nvSpPr>
        <p:spPr>
          <a:xfrm>
            <a:off x="4027837" y="5252299"/>
            <a:ext cx="1700463" cy="6577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PROTEIN</a:t>
            </a:r>
          </a:p>
        </p:txBody>
      </p:sp>
      <p:cxnSp>
        <p:nvCxnSpPr>
          <p:cNvPr id="11" name="Straight Arrow Connector 10"/>
          <p:cNvCxnSpPr>
            <a:stCxn id="5" idx="2"/>
            <a:endCxn id="8" idx="0"/>
          </p:cNvCxnSpPr>
          <p:nvPr/>
        </p:nvCxnSpPr>
        <p:spPr>
          <a:xfrm>
            <a:off x="4878070" y="2578513"/>
            <a:ext cx="0" cy="10629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516156" y="3703672"/>
            <a:ext cx="3950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CCU</a:t>
            </a:r>
            <a:r>
              <a:rPr lang="en-US" b="1" dirty="0">
                <a:solidFill>
                  <a:schemeClr val="bg1"/>
                </a:solidFill>
              </a:rPr>
              <a:t>GAG</a:t>
            </a:r>
            <a:r>
              <a:rPr lang="en-US" b="1" dirty="0"/>
              <a:t>CCA</a:t>
            </a:r>
            <a:r>
              <a:rPr lang="en-US" b="1" dirty="0">
                <a:solidFill>
                  <a:schemeClr val="bg1"/>
                </a:solidFill>
              </a:rPr>
              <a:t>ACU</a:t>
            </a:r>
            <a:r>
              <a:rPr lang="en-US" b="1" dirty="0"/>
              <a:t>AUU</a:t>
            </a:r>
            <a:r>
              <a:rPr lang="en-US" b="1" dirty="0">
                <a:solidFill>
                  <a:schemeClr val="bg1"/>
                </a:solidFill>
              </a:rPr>
              <a:t>GAU</a:t>
            </a:r>
            <a:r>
              <a:rPr lang="en-US" b="1" dirty="0"/>
              <a:t>GAA</a:t>
            </a:r>
          </a:p>
          <a:p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467600" y="5488368"/>
            <a:ext cx="3641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</a:t>
            </a:r>
            <a:r>
              <a:rPr lang="en-US" dirty="0">
                <a:solidFill>
                  <a:schemeClr val="bg1"/>
                </a:solidFill>
              </a:rPr>
              <a:t>E</a:t>
            </a:r>
            <a:r>
              <a:rPr lang="en-US" dirty="0"/>
              <a:t>P</a:t>
            </a:r>
            <a:r>
              <a:rPr lang="en-US" dirty="0">
                <a:solidFill>
                  <a:schemeClr val="bg1"/>
                </a:solidFill>
              </a:rPr>
              <a:t>T</a:t>
            </a:r>
            <a:r>
              <a:rPr lang="en-US" dirty="0"/>
              <a:t>I</a:t>
            </a:r>
            <a:r>
              <a:rPr lang="en-US" dirty="0">
                <a:solidFill>
                  <a:schemeClr val="bg1"/>
                </a:solidFill>
              </a:rPr>
              <a:t>D</a:t>
            </a:r>
            <a:r>
              <a:rPr lang="en-US" dirty="0"/>
              <a:t>E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4878069" y="4299205"/>
            <a:ext cx="0" cy="9530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516156" y="2058388"/>
            <a:ext cx="2980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 CCTGAGCCAACTATTGATGAA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7869922" y="2578513"/>
            <a:ext cx="9291" cy="11137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615" y="4629431"/>
            <a:ext cx="3041338" cy="253444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337" y="1628593"/>
            <a:ext cx="2333895" cy="1764361"/>
          </a:xfrm>
          <a:prstGeom prst="rect">
            <a:avLst/>
          </a:prstGeom>
        </p:spPr>
      </p:pic>
      <p:cxnSp>
        <p:nvCxnSpPr>
          <p:cNvPr id="45" name="Straight Arrow Connector 44"/>
          <p:cNvCxnSpPr/>
          <p:nvPr/>
        </p:nvCxnSpPr>
        <p:spPr>
          <a:xfrm>
            <a:off x="7876789" y="4248407"/>
            <a:ext cx="9291" cy="11137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10341993" y="3589986"/>
            <a:ext cx="9291" cy="11137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129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Latn-RS" sz="4000" dirty="0">
                <a:latin typeface="Copperplate Gothic Bold" panose="020E0705020206020404" pitchFamily="34" charset="0"/>
              </a:rPr>
              <a:t>FUNKCIONALNO</a:t>
            </a:r>
            <a:r>
              <a:rPr lang="sr-Latn-RS" sz="4000" dirty="0"/>
              <a:t> </a:t>
            </a:r>
            <a:r>
              <a:rPr lang="sr-Latn-RS" sz="4000" dirty="0">
                <a:latin typeface="Copperplate Gothic Bold" panose="020E0705020206020404" pitchFamily="34" charset="0"/>
              </a:rPr>
              <a:t>PROGRAMIRANJE</a:t>
            </a:r>
            <a:endParaRPr lang="en-US" sz="4000" dirty="0">
              <a:latin typeface="Copperplate Gothic Bold" panose="020E07050202060204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8" y="2568565"/>
            <a:ext cx="1909011" cy="1674571"/>
          </a:xfrm>
        </p:spPr>
      </p:pic>
      <p:sp>
        <p:nvSpPr>
          <p:cNvPr id="7" name="TextBox 6"/>
          <p:cNvSpPr txBox="1"/>
          <p:nvPr/>
        </p:nvSpPr>
        <p:spPr>
          <a:xfrm>
            <a:off x="3336758" y="2390274"/>
            <a:ext cx="753978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Copperplate Gothic Light" panose="020E0507020206020404" pitchFamily="34" charset="0"/>
              </a:rPr>
              <a:t>Apstrakcija</a:t>
            </a:r>
            <a:r>
              <a:rPr lang="en-US" sz="3200" dirty="0">
                <a:latin typeface="Copperplate Gothic Light" panose="020E0507020206020404" pitchFamily="34" charset="0"/>
              </a:rPr>
              <a:t> – </a:t>
            </a:r>
            <a:r>
              <a:rPr lang="en-US" sz="3200" dirty="0" err="1">
                <a:latin typeface="Copperplate Gothic Light" panose="020E0507020206020404" pitchFamily="34" charset="0"/>
              </a:rPr>
              <a:t>funcija</a:t>
            </a:r>
            <a:endParaRPr lang="en-US" sz="3200" dirty="0">
              <a:latin typeface="Copperplate Gothic Light" panose="020E05070202060204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Copperplate Gothic Light" panose="020E0507020206020404" pitchFamily="34" charset="0"/>
              </a:rPr>
              <a:t>Nema</a:t>
            </a:r>
            <a:r>
              <a:rPr lang="en-US" sz="3200" dirty="0">
                <a:latin typeface="Copperplate Gothic Light" panose="020E0507020206020404" pitchFamily="34" charset="0"/>
              </a:rPr>
              <a:t> </a:t>
            </a:r>
            <a:r>
              <a:rPr lang="en-US" sz="3200" dirty="0" err="1">
                <a:latin typeface="Copperplate Gothic Light" panose="020E0507020206020404" pitchFamily="34" charset="0"/>
              </a:rPr>
              <a:t>bo</a:t>
            </a:r>
            <a:r>
              <a:rPr lang="sr-Latn-RS" sz="3200" dirty="0">
                <a:latin typeface="Copperplate Gothic Light" panose="020E0507020206020404" pitchFamily="34" charset="0"/>
              </a:rPr>
              <a:t>č</a:t>
            </a:r>
            <a:r>
              <a:rPr lang="en-US" sz="3200" dirty="0" err="1">
                <a:latin typeface="Copperplate Gothic Light" panose="020E0507020206020404" pitchFamily="34" charset="0"/>
              </a:rPr>
              <a:t>nih</a:t>
            </a:r>
            <a:r>
              <a:rPr lang="en-US" sz="3200" dirty="0">
                <a:latin typeface="Copperplate Gothic Light" panose="020E0507020206020404" pitchFamily="34" charset="0"/>
              </a:rPr>
              <a:t> </a:t>
            </a:r>
            <a:r>
              <a:rPr lang="en-US" sz="3200" dirty="0" err="1">
                <a:latin typeface="Copperplate Gothic Light" panose="020E0507020206020404" pitchFamily="34" charset="0"/>
              </a:rPr>
              <a:t>efekata</a:t>
            </a:r>
            <a:endParaRPr lang="en-US" sz="3200" dirty="0">
              <a:latin typeface="Copperplate Gothic Light" panose="020E05070202060204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err="1">
                <a:latin typeface="Copperplate Gothic Light" panose="020E0507020206020404" pitchFamily="34" charset="0"/>
              </a:rPr>
              <a:t>Kompaktan</a:t>
            </a:r>
            <a:r>
              <a:rPr lang="en-US" sz="3200" dirty="0">
                <a:latin typeface="Copperplate Gothic Light" panose="020E0507020206020404" pitchFamily="34" charset="0"/>
              </a:rPr>
              <a:t> </a:t>
            </a:r>
            <a:r>
              <a:rPr lang="en-US" sz="3200" dirty="0" err="1">
                <a:latin typeface="Copperplate Gothic Light" panose="020E0507020206020404" pitchFamily="34" charset="0"/>
              </a:rPr>
              <a:t>kod</a:t>
            </a:r>
            <a:endParaRPr lang="en-US" sz="3200" dirty="0">
              <a:latin typeface="Copperplate Gothic Light" panose="020E05070202060204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latin typeface="Copperplate Gothic Light" panose="020E0507020206020404" pitchFamily="34" charset="0"/>
              </a:rPr>
              <a:t>Debate, </a:t>
            </a:r>
            <a:r>
              <a:rPr lang="en-US" sz="3200" dirty="0" err="1">
                <a:latin typeface="Copperplate Gothic Light" panose="020E0507020206020404" pitchFamily="34" charset="0"/>
              </a:rPr>
              <a:t>dve</a:t>
            </a:r>
            <a:r>
              <a:rPr lang="en-US" sz="3200" dirty="0">
                <a:latin typeface="Copperplate Gothic Light" panose="020E0507020206020404" pitchFamily="34" charset="0"/>
              </a:rPr>
              <a:t> </a:t>
            </a:r>
            <a:r>
              <a:rPr lang="en-US" sz="3200" dirty="0" err="1">
                <a:latin typeface="Copperplate Gothic Light" panose="020E0507020206020404" pitchFamily="34" charset="0"/>
              </a:rPr>
              <a:t>vrste</a:t>
            </a:r>
            <a:r>
              <a:rPr lang="en-US" sz="3200" dirty="0">
                <a:latin typeface="Copperplate Gothic Light" panose="020E0507020206020404" pitchFamily="34" charset="0"/>
              </a:rPr>
              <a:t> </a:t>
            </a:r>
            <a:r>
              <a:rPr lang="en-US" sz="3200" dirty="0" err="1">
                <a:latin typeface="Copperplate Gothic Light" panose="020E0507020206020404" pitchFamily="34" charset="0"/>
              </a:rPr>
              <a:t>ljudi</a:t>
            </a:r>
            <a:endParaRPr lang="en-US" sz="3200" dirty="0"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7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Copperplate Gothic Light" panose="020E0507020206020404" pitchFamily="34" charset="0"/>
              </a:rPr>
              <a:t>Kori</a:t>
            </a:r>
            <a:r>
              <a:rPr lang="sr-Latn-RS" sz="4000" dirty="0">
                <a:latin typeface="Copperplate Gothic Light" panose="020E0507020206020404" pitchFamily="34" charset="0"/>
              </a:rPr>
              <a:t>šćene tehnologije:</a:t>
            </a:r>
            <a:endParaRPr lang="en-US" sz="4000" dirty="0">
              <a:latin typeface="Copperplate Gothic Light" panose="020E05070202060204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3" y="365125"/>
            <a:ext cx="3061924" cy="43683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854" y="4165144"/>
            <a:ext cx="2587065" cy="23349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05827" y="1690688"/>
            <a:ext cx="958034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800" dirty="0">
                <a:latin typeface="Copperplate Gothic Light" panose="020E0507020206020404" pitchFamily="34" charset="0"/>
              </a:rPr>
              <a:t>Funkcionalna paradigma – Haskell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r-Latn-RS" sz="2800" dirty="0">
                <a:latin typeface="Copperplate Gothic Light" panose="020E0507020206020404" pitchFamily="34" charset="0"/>
              </a:rPr>
              <a:t>Haskell platforma</a:t>
            </a:r>
            <a:r>
              <a:rPr lang="en-US" sz="2800" dirty="0">
                <a:latin typeface="Copperplate Gothic Light" panose="020E0507020206020404" pitchFamily="34" charset="0"/>
              </a:rPr>
              <a:t>, </a:t>
            </a:r>
            <a:r>
              <a:rPr lang="en-US" sz="2800" dirty="0" err="1">
                <a:latin typeface="Copperplate Gothic Light" panose="020E0507020206020404" pitchFamily="34" charset="0"/>
              </a:rPr>
              <a:t>WinHugs</a:t>
            </a:r>
            <a:r>
              <a:rPr lang="en-US" sz="2800" dirty="0">
                <a:latin typeface="Copperplate Gothic Light" panose="020E0507020206020404" pitchFamily="34" charset="0"/>
              </a:rPr>
              <a:t> </a:t>
            </a:r>
            <a:endParaRPr lang="sr-Latn-RS" sz="2800" dirty="0">
              <a:latin typeface="Copperplate Gothic Light" panose="020E05070202060204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r-Latn-RS" sz="2800" dirty="0">
                <a:latin typeface="Copperplate Gothic Light" panose="020E0507020206020404" pitchFamily="34" charset="0"/>
              </a:rPr>
              <a:t>Biblioteka za rad sa karakterima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sr-Latn-RS" sz="2800" dirty="0">
                <a:latin typeface="Copperplate Gothic Light" panose="020E0507020206020404" pitchFamily="34" charset="0"/>
              </a:rPr>
              <a:t>Biblioteka za IO</a:t>
            </a:r>
          </a:p>
          <a:p>
            <a:endParaRPr lang="sr-Latn-RS" sz="2800" dirty="0">
              <a:latin typeface="Copperplate Gothic Light" panose="020E0507020206020404" pitchFamily="34" charset="0"/>
            </a:endParaRPr>
          </a:p>
          <a:p>
            <a:endParaRPr lang="en-US" sz="2800" dirty="0"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01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1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000" dirty="0">
                <a:latin typeface="Copperplate Gothic Light" panose="020E0507020206020404" pitchFamily="34" charset="0"/>
              </a:rPr>
              <a:t>Opis programa</a:t>
            </a:r>
            <a:endParaRPr lang="en-US" sz="4000" dirty="0">
              <a:latin typeface="Copperplate Gothic Light" panose="020E05070202060204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/>
          <a:lstStyle/>
          <a:p>
            <a:r>
              <a:rPr lang="sr-Latn-RS" sz="2400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Nukleo, Aminokiselina, Protein, DNK, RNK </a:t>
            </a:r>
            <a:r>
              <a:rPr lang="en-US" sz="2400" dirty="0">
                <a:latin typeface="Copperplate Gothic Light" panose="020E0507020206020404" pitchFamily="34" charset="0"/>
              </a:rPr>
              <a:t>-</a:t>
            </a:r>
            <a:r>
              <a:rPr lang="sr-Latn-RS" sz="2400" dirty="0">
                <a:latin typeface="Copperplate Gothic Light" panose="020E0507020206020404" pitchFamily="34" charset="0"/>
              </a:rPr>
              <a:t> tipovi podataka</a:t>
            </a:r>
          </a:p>
          <a:p>
            <a:r>
              <a:rPr lang="sr-Latn-RS" sz="2000" b="1" dirty="0">
                <a:solidFill>
                  <a:srgbClr val="00B0F0"/>
                </a:solidFill>
              </a:rPr>
              <a:t> </a:t>
            </a:r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complement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d2r  </a:t>
            </a:r>
            <a:r>
              <a:rPr lang="sr-Latn-RS" sz="2000" b="1" dirty="0">
                <a:latin typeface="Copperplate Gothic Light" panose="020E0507020206020404" pitchFamily="34" charset="0"/>
              </a:rPr>
              <a:t>-  </a:t>
            </a:r>
            <a:r>
              <a:rPr lang="sr-Latn-RS" sz="2000" b="1" dirty="0">
                <a:latin typeface="Copperplate Gothic Light" panose="020E0507020206020404" pitchFamily="34" charset="0"/>
                <a:cs typeface="Arial" panose="020B0604020202020204" pitchFamily="34" charset="0"/>
              </a:rPr>
              <a:t>prevodi nukleotid  DNK u odgovarajući za RNK</a:t>
            </a:r>
            <a:endParaRPr lang="sr-Latn-RS" sz="2000" b="1" dirty="0">
              <a:solidFill>
                <a:srgbClr val="00B0F0"/>
              </a:solidFill>
              <a:latin typeface="Copperplate Gothic Light" panose="020E0507020206020404" pitchFamily="34" charset="0"/>
            </a:endParaRP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transcription  </a:t>
            </a:r>
            <a:r>
              <a:rPr lang="sr-Latn-RS" sz="2000" b="1" dirty="0">
                <a:latin typeface="Copperplate Gothic Light" panose="020E0507020206020404" pitchFamily="34" charset="0"/>
              </a:rPr>
              <a:t>- dnk sekvencu prevodi u rnk pomoću map i d2r</a:t>
            </a:r>
            <a:endParaRPr lang="sr-Latn-RS" sz="2000" b="1" dirty="0">
              <a:solidFill>
                <a:srgbClr val="00B0F0"/>
              </a:solidFill>
              <a:latin typeface="Copperplate Gothic Light" panose="020E0507020206020404" pitchFamily="34" charset="0"/>
            </a:endParaRP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chop3 – </a:t>
            </a:r>
            <a:r>
              <a:rPr lang="sr-Latn-RS" sz="2000" b="1" dirty="0">
                <a:latin typeface="Copperplate Gothic Light" panose="020E0507020206020404" pitchFamily="34" charset="0"/>
              </a:rPr>
              <a:t>za listu karaktera vraća listu tročlanih listi tih karaktera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Choptouple -</a:t>
            </a:r>
            <a:r>
              <a:rPr lang="sr-Latn-RS" sz="2000" b="1" dirty="0">
                <a:latin typeface="Copperplate Gothic Light" panose="020E0507020206020404" pitchFamily="34" charset="0"/>
              </a:rPr>
              <a:t> string</a:t>
            </a:r>
            <a:r>
              <a:rPr lang="en-US" sz="2000" b="1" dirty="0">
                <a:latin typeface="Copperplate Gothic Light" panose="020E0507020206020404" pitchFamily="34" charset="0"/>
              </a:rPr>
              <a:t> (od 3 </a:t>
            </a:r>
            <a:r>
              <a:rPr lang="en-US" sz="2000" b="1" dirty="0" err="1">
                <a:latin typeface="Copperplate Gothic Light" panose="020E0507020206020404" pitchFamily="34" charset="0"/>
              </a:rPr>
              <a:t>karaktera</a:t>
            </a:r>
            <a:r>
              <a:rPr lang="en-US" sz="2000" b="1" dirty="0">
                <a:latin typeface="Copperplate Gothic Light" panose="020E0507020206020404" pitchFamily="34" charset="0"/>
              </a:rPr>
              <a:t>)</a:t>
            </a:r>
            <a:r>
              <a:rPr lang="sr-Latn-RS" sz="2000" b="1" dirty="0">
                <a:latin typeface="Copperplate Gothic Light" panose="020E0507020206020404" pitchFamily="34" charset="0"/>
              </a:rPr>
              <a:t> prevodi u </a:t>
            </a:r>
            <a:r>
              <a:rPr lang="en-US" sz="2000" b="1" dirty="0" err="1">
                <a:latin typeface="Copperplate Gothic Light" panose="020E0507020206020404" pitchFamily="34" charset="0"/>
              </a:rPr>
              <a:t>ure</a:t>
            </a:r>
            <a:r>
              <a:rPr lang="sr-Latn-RS" sz="2000" b="1" dirty="0">
                <a:latin typeface="Copperplate Gothic Light" panose="020E0507020206020404" pitchFamily="34" charset="0"/>
              </a:rPr>
              <a:t>đenu trojku karaktera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kod </a:t>
            </a:r>
            <a:r>
              <a:rPr lang="sr-Latn-RS" sz="2000" b="1" dirty="0">
                <a:latin typeface="Copperplate Gothic Light" panose="020E0507020206020404" pitchFamily="34" charset="0"/>
              </a:rPr>
              <a:t>– funkcija pomoću koje se implementira tabela kodona i aminokiselina 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dnk2codons </a:t>
            </a:r>
            <a:r>
              <a:rPr lang="sr-Latn-RS" sz="2000" b="1" dirty="0">
                <a:latin typeface="Copperplate Gothic Light" panose="020E0507020206020404" pitchFamily="34" charset="0"/>
              </a:rPr>
              <a:t>-  za kodon (uređenu trojku nukleotida) vraća aminokiselinu</a:t>
            </a:r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 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translate </a:t>
            </a:r>
            <a:r>
              <a:rPr lang="sr-Latn-RS" sz="2000" b="1" dirty="0">
                <a:latin typeface="Copperplate Gothic Light" panose="020E0507020206020404" pitchFamily="34" charset="0"/>
              </a:rPr>
              <a:t>– za listu  karaktera  (DNK sekvencu ) vraća string (protein)</a:t>
            </a:r>
            <a:endParaRPr lang="en-US" sz="2000" b="1" dirty="0">
              <a:latin typeface="Copperplate Gothic Light" panose="020E0507020206020404" pitchFamily="34" charset="0"/>
            </a:endParaRPr>
          </a:p>
          <a:p>
            <a:r>
              <a:rPr lang="sr-Latn-RS" sz="2000" b="1" dirty="0" err="1">
                <a:solidFill>
                  <a:srgbClr val="00B0F0"/>
                </a:solidFill>
                <a:latin typeface="Copperplate Gothic Light" panose="020E0507020206020404" pitchFamily="34" charset="0"/>
              </a:rPr>
              <a:t>t</a:t>
            </a:r>
            <a:r>
              <a:rPr lang="en-US" sz="2000" b="1" dirty="0" err="1">
                <a:solidFill>
                  <a:srgbClr val="00B0F0"/>
                </a:solidFill>
                <a:latin typeface="Copperplate Gothic Light" panose="020E0507020206020404" pitchFamily="34" charset="0"/>
              </a:rPr>
              <a:t>ransformi</a:t>
            </a:r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šiDNK </a:t>
            </a:r>
            <a:r>
              <a:rPr lang="sr-Latn-RS" sz="2000" b="1" dirty="0">
                <a:latin typeface="Copperplate Gothic Light" panose="020E0507020206020404" pitchFamily="34" charset="0"/>
              </a:rPr>
              <a:t>– interakcija sa korisnikom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mutacijapom </a:t>
            </a:r>
            <a:r>
              <a:rPr lang="sr-Latn-RS" sz="2000" b="1" dirty="0">
                <a:latin typeface="Copperplate Gothic Light" panose="020E0507020206020404" pitchFamily="34" charset="0"/>
              </a:rPr>
              <a:t>– pomoćna funkcija koja imitira for petlju </a:t>
            </a:r>
          </a:p>
          <a:p>
            <a:r>
              <a:rPr lang="sr-Latn-RS" sz="2000" b="1" dirty="0">
                <a:solidFill>
                  <a:srgbClr val="00B0F0"/>
                </a:solidFill>
                <a:latin typeface="Copperplate Gothic Light" panose="020E0507020206020404" pitchFamily="34" charset="0"/>
              </a:rPr>
              <a:t>mutation </a:t>
            </a:r>
            <a:r>
              <a:rPr lang="sr-Latn-RS" sz="2000" b="1" dirty="0">
                <a:latin typeface="Copperplate Gothic Light" panose="020E0507020206020404" pitchFamily="34" charset="0"/>
              </a:rPr>
              <a:t>-  primena funkcije mutacijapom  za n=0</a:t>
            </a:r>
            <a:endParaRPr lang="en-US" sz="2000" b="1" dirty="0">
              <a:latin typeface="Copperplate Gothic Light" panose="020E0507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1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7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80640"/>
            <a:ext cx="10515600" cy="3789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7200" b="1" spc="600" dirty="0">
                <a:solidFill>
                  <a:srgbClr val="FFFF00"/>
                </a:solidFill>
                <a:latin typeface="Berlin Sans FB Demi" panose="020E0802020502020306" pitchFamily="34" charset="0"/>
                <a:ea typeface="Microsoft YaHei" panose="020B0503020204020204" pitchFamily="34" charset="-122"/>
              </a:rPr>
              <a:t>HVALA NA PA</a:t>
            </a:r>
            <a:r>
              <a:rPr lang="sr-Latn-RS" sz="7200" b="1" spc="600" dirty="0">
                <a:solidFill>
                  <a:srgbClr val="FFFF00"/>
                </a:solidFill>
                <a:latin typeface="Berlin Sans FB Demi" panose="020E0802020502020306" pitchFamily="34" charset="0"/>
                <a:ea typeface="Microsoft YaHei" panose="020B0503020204020204" pitchFamily="34" charset="-122"/>
              </a:rPr>
              <a:t>ŽNJI</a:t>
            </a:r>
            <a:endParaRPr lang="en-US" sz="7200" b="1" spc="600" dirty="0">
              <a:solidFill>
                <a:srgbClr val="FFFF00"/>
              </a:solidFill>
              <a:latin typeface="Berlin Sans FB Demi" panose="020E0802020502020306" pitchFamily="34" charset="0"/>
              <a:ea typeface="Microsoft YaHei" panose="020B0503020204020204" pitchFamily="34" charset="-122"/>
            </a:endParaRPr>
          </a:p>
          <a:p>
            <a:pPr marL="0" indent="0" algn="ctr">
              <a:buNone/>
            </a:pPr>
            <a:endParaRPr lang="sr-Latn-RS" sz="7200" b="1" dirty="0">
              <a:solidFill>
                <a:srgbClr val="EBE600"/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95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201</Words>
  <Application>Microsoft Office PowerPoint</Application>
  <PresentationFormat>Widescreen</PresentationFormat>
  <Paragraphs>49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Microsoft YaHei</vt:lpstr>
      <vt:lpstr>Arial</vt:lpstr>
      <vt:lpstr>Berlin Sans FB Demi</vt:lpstr>
      <vt:lpstr>Calibri</vt:lpstr>
      <vt:lpstr>Calibri Light</vt:lpstr>
      <vt:lpstr>Colonna MT</vt:lpstr>
      <vt:lpstr>Copperplate Gothic Bold</vt:lpstr>
      <vt:lpstr>Copperplate Gothic Light</vt:lpstr>
      <vt:lpstr>Segoe Script</vt:lpstr>
      <vt:lpstr>Wingdings</vt:lpstr>
      <vt:lpstr>Office Theme</vt:lpstr>
      <vt:lpstr>Matematički fakultet univerziteta u Beogradu Programske paradigme</vt:lpstr>
      <vt:lpstr>SINTEZA :: DNK -&gt; RNK -&gt; PROTEIN</vt:lpstr>
      <vt:lpstr>FUNKCIONALNO PROGRAMIRANJE</vt:lpstr>
      <vt:lpstr>Korišćene tehnologije:</vt:lpstr>
      <vt:lpstr>Opis programa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Osnovi bioniformatike</dc:title>
  <dc:creator>Andjela</dc:creator>
  <cp:lastModifiedBy>Andjela</cp:lastModifiedBy>
  <cp:revision>29</cp:revision>
  <dcterms:created xsi:type="dcterms:W3CDTF">2016-06-06T17:37:46Z</dcterms:created>
  <dcterms:modified xsi:type="dcterms:W3CDTF">2016-06-08T17:07:56Z</dcterms:modified>
</cp:coreProperties>
</file>