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4" autoAdjust="0"/>
    <p:restoredTop sz="94660"/>
  </p:normalViewPr>
  <p:slideViewPr>
    <p:cSldViewPr snapToGrid="0">
      <p:cViewPr>
        <p:scale>
          <a:sx n="92" d="100"/>
          <a:sy n="92" d="100"/>
        </p:scale>
        <p:origin x="-114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0A30C7-3F25-44BC-A7D0-366DABEC3E12}" type="datetimeFigureOut">
              <a:rPr lang="en-US" smtClean="0"/>
              <a:t>28-May-17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BCA4C2-1F09-4F33-AF07-11D48DB9D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55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BCA4C2-1F09-4F33-AF07-11D48DB9D0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223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4AB2F-F072-44EA-A4A7-653A34716035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A7850-ACA3-4693-89E9-3A2088AC33A7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2457D-F4DE-48F4-9B3A-E672FC1ED6AF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7CA9-FB1F-4717-891A-309D56C01260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4AF2C-8E18-4599-B4AD-EC5CCA31673B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7C3C1-B429-4CE4-A58D-B456AF40A191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14CB28-87DC-4B15-8259-3CEF26E78D5B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46AE7-4112-4492-9E45-5C6AC3417E69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7FACF-C481-4DA1-BD6C-F200D69A7264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AAAC-8B16-4E7C-8A4C-CD4F61BC6F46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BE3830-E48E-480E-B5F5-8B4B2B7A501F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CF014-0C43-4323-96D3-9B9866CD0092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8363-A484-405F-9932-4E5B6C2C54FF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F7CE-3E2F-4E6B-9F0D-1DD681397F3E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D9759-D05E-4BFA-9AB3-5A2EB7626E19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CA30E-8551-4365-9765-854AE0F05719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202DF-EBA6-4663-A335-62DC24189B0F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4B48FBE-AC03-4127-9148-921D263A6D88}" type="datetime1">
              <a:rPr lang="en-US" smtClean="0"/>
              <a:t>28-May-17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256" y="2321959"/>
            <a:ext cx="8716891" cy="1921165"/>
          </a:xfrm>
        </p:spPr>
        <p:txBody>
          <a:bodyPr/>
          <a:lstStyle/>
          <a:p>
            <a:r>
              <a:rPr lang="en-US" sz="4800" dirty="0" err="1" smtClean="0"/>
              <a:t>Implementacija</a:t>
            </a:r>
            <a:r>
              <a:rPr lang="en-US" sz="4800" dirty="0" smtClean="0"/>
              <a:t> </a:t>
            </a:r>
            <a:r>
              <a:rPr lang="en-US" sz="4800" dirty="0" err="1" smtClean="0"/>
              <a:t>balansiranih</a:t>
            </a:r>
            <a:r>
              <a:rPr lang="en-US" sz="4800" dirty="0" smtClean="0"/>
              <a:t> AVL </a:t>
            </a:r>
            <a:r>
              <a:rPr lang="en-US" sz="4800" dirty="0" err="1" smtClean="0"/>
              <a:t>stabala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308225" y="349590"/>
            <a:ext cx="5230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Matema</a:t>
            </a:r>
            <a:r>
              <a:rPr lang="sr-Latn-RS" dirty="0" smtClean="0"/>
              <a:t>tički fakultet univerziteta u Beogradu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931650" y="5878038"/>
            <a:ext cx="4089113" cy="8614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sr-Latn-RS" dirty="0" smtClean="0"/>
              <a:t>Dr Milena vujošević janičić</a:t>
            </a:r>
          </a:p>
          <a:p>
            <a:r>
              <a:rPr lang="sr-Latn-RS" dirty="0" smtClean="0"/>
              <a:t>Marjana šolajić</a:t>
            </a:r>
            <a:endParaRPr lang="en-US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97389" y="5878038"/>
            <a:ext cx="3092521" cy="8614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sr-Latn-RS" dirty="0" smtClean="0"/>
              <a:t>Ivan  drecun</a:t>
            </a:r>
          </a:p>
          <a:p>
            <a:r>
              <a:rPr lang="sr-Latn-RS" dirty="0" smtClean="0"/>
              <a:t>Milan  čugurović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3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8292" y="711269"/>
            <a:ext cx="9404723" cy="1400530"/>
          </a:xfrm>
        </p:spPr>
        <p:txBody>
          <a:bodyPr/>
          <a:lstStyle/>
          <a:p>
            <a:r>
              <a:rPr lang="sr-Latn-RS" sz="2000" dirty="0" smtClean="0"/>
              <a:t>DEF. AVL stablo (</a:t>
            </a:r>
            <a:r>
              <a:rPr lang="sr-Cyrl-RS" sz="2000" dirty="0" smtClean="0"/>
              <a:t>АделЬсон</a:t>
            </a:r>
            <a:r>
              <a:rPr lang="en-US" sz="2000" dirty="0" smtClean="0"/>
              <a:t>-</a:t>
            </a:r>
            <a:r>
              <a:rPr lang="sr-Cyrl-RS" sz="2000" dirty="0" smtClean="0"/>
              <a:t>ВелЬский, Ландис 1962.) </a:t>
            </a:r>
            <a:r>
              <a:rPr lang="sr-Latn-RS" sz="2000" dirty="0" smtClean="0"/>
              <a:t>je binarno stablo pretrage kod koga je za svaki čvor apsolutna vrednost razlike visina levog i desnog podstabla manja ili jednaka od jedan. •</a:t>
            </a:r>
            <a:endParaRPr lang="en-US" sz="2000" dirty="0"/>
          </a:p>
        </p:txBody>
      </p:sp>
      <p:sp>
        <p:nvSpPr>
          <p:cNvPr id="6" name="Title 3"/>
          <p:cNvSpPr txBox="1">
            <a:spLocks/>
          </p:cNvSpPr>
          <p:nvPr/>
        </p:nvSpPr>
        <p:spPr>
          <a:xfrm>
            <a:off x="559520" y="1820854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5101" y="2318351"/>
            <a:ext cx="2241599" cy="23879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306" y="2318351"/>
            <a:ext cx="1752453" cy="2387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36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itle 3"/>
              <p:cNvSpPr txBox="1">
                <a:spLocks/>
              </p:cNvSpPr>
              <p:nvPr/>
            </p:nvSpPr>
            <p:spPr>
              <a:xfrm>
                <a:off x="258184" y="261198"/>
                <a:ext cx="11535498" cy="6461719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Autofit/>
              </a:bodyPr>
              <a:lstStyle>
                <a:lvl1pPr algn="l" defTabSz="457200" rtl="0" eaLnBrk="1" latinLnBrk="0" hangingPunct="1">
                  <a:spcBef>
                    <a:spcPct val="0"/>
                  </a:spcBef>
                  <a:buNone/>
                  <a:defRPr sz="4200" b="0" i="0" kern="12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eaLnBrk="1" hangingPunct="1">
                  <a:defRPr>
                    <a:solidFill>
                      <a:schemeClr val="tx2"/>
                    </a:solidFill>
                  </a:defRPr>
                </a:lvl2pPr>
                <a:lvl3pPr eaLnBrk="1" hangingPunct="1">
                  <a:defRPr>
                    <a:solidFill>
                      <a:schemeClr val="tx2"/>
                    </a:solidFill>
                  </a:defRPr>
                </a:lvl3pPr>
                <a:lvl4pPr eaLnBrk="1" hangingPunct="1">
                  <a:defRPr>
                    <a:solidFill>
                      <a:schemeClr val="tx2"/>
                    </a:solidFill>
                  </a:defRPr>
                </a:lvl4pPr>
                <a:lvl5pPr eaLnBrk="1" hangingPunct="1">
                  <a:defRPr>
                    <a:solidFill>
                      <a:schemeClr val="tx2"/>
                    </a:solidFill>
                  </a:defRPr>
                </a:lvl5pPr>
                <a:lvl6pPr eaLnBrk="1" hangingPunct="1">
                  <a:defRPr>
                    <a:solidFill>
                      <a:schemeClr val="tx2"/>
                    </a:solidFill>
                  </a:defRPr>
                </a:lvl6pPr>
                <a:lvl7pPr eaLnBrk="1" hangingPunct="1">
                  <a:defRPr>
                    <a:solidFill>
                      <a:schemeClr val="tx2"/>
                    </a:solidFill>
                  </a:defRPr>
                </a:lvl7pPr>
                <a:lvl8pPr eaLnBrk="1" hangingPunct="1">
                  <a:defRPr>
                    <a:solidFill>
                      <a:schemeClr val="tx2"/>
                    </a:solidFill>
                  </a:defRPr>
                </a:lvl8pPr>
                <a:lvl9pPr eaLnBrk="1" hangingPunct="1">
                  <a:defRPr>
                    <a:solidFill>
                      <a:schemeClr val="tx2"/>
                    </a:solidFill>
                  </a:defRPr>
                </a:lvl9pPr>
              </a:lstStyle>
              <a:p>
                <a:r>
                  <a:rPr lang="sr-Latn-RS" sz="2000" dirty="0" smtClean="0"/>
                  <a:t>TEOREMA. Za AVL stablo sa n unutrašnjih čvorova visina h zadovoljava uslov h</a:t>
                </a:r>
                <a:r>
                  <a:rPr lang="en-US" sz="2000" dirty="0" smtClean="0"/>
                  <a:t>&lt;</a:t>
                </a:r>
                <a:r>
                  <a:rPr lang="sr-Latn-RS" sz="2000" dirty="0" smtClean="0"/>
                  <a:t>1.4405</a:t>
                </a:r>
                <a:r>
                  <a:rPr lang="en-US" sz="2000" dirty="0" smtClean="0"/>
                  <a:t>*</a:t>
                </a:r>
                <a:r>
                  <a:rPr lang="sr-Latn-RS" sz="2000" dirty="0" smtClean="0"/>
                  <a:t>log</a:t>
                </a:r>
                <a:r>
                  <a:rPr lang="en-US" sz="1200" dirty="0" smtClean="0"/>
                  <a:t>2</a:t>
                </a:r>
                <a:r>
                  <a:rPr lang="en-US" sz="2000" dirty="0" smtClean="0"/>
                  <a:t>(n+2)-0.327.</a:t>
                </a:r>
              </a:p>
              <a:p>
                <a:endParaRPr lang="en-US" sz="2000" dirty="0" smtClean="0"/>
              </a:p>
              <a:p>
                <a:r>
                  <a:rPr lang="en-US" sz="2000" i="1" dirty="0" err="1" smtClean="0"/>
                  <a:t>Dokaz</a:t>
                </a:r>
                <a:r>
                  <a:rPr lang="en-US" sz="2000" i="1" dirty="0" smtClean="0"/>
                  <a:t>. h-</a:t>
                </a:r>
                <a:r>
                  <a:rPr lang="en-US" sz="2000" i="1" dirty="0" err="1" smtClean="0"/>
                  <a:t>visina</a:t>
                </a:r>
                <a:r>
                  <a:rPr lang="en-US" sz="2000" i="1" dirty="0" smtClean="0"/>
                  <a:t> </a:t>
                </a:r>
                <a:r>
                  <a:rPr lang="en-US" sz="2000" i="1" dirty="0" err="1" smtClean="0"/>
                  <a:t>stabla</a:t>
                </a:r>
                <a:r>
                  <a:rPr lang="en-US" sz="2000" i="1" dirty="0" smtClean="0"/>
                  <a:t>, </a:t>
                </a:r>
                <a:r>
                  <a:rPr lang="en-US" sz="2000" i="1" dirty="0" err="1" smtClean="0"/>
                  <a:t>T</a:t>
                </a:r>
                <a:r>
                  <a:rPr lang="en-US" sz="1200" i="1" dirty="0" err="1" smtClean="0"/>
                  <a:t>h</a:t>
                </a:r>
                <a:r>
                  <a:rPr lang="en-US" sz="2000" i="1" dirty="0" err="1" smtClean="0"/>
                  <a:t>-najmanji</a:t>
                </a:r>
                <a:r>
                  <a:rPr lang="en-US" sz="2000" i="1" dirty="0" smtClean="0"/>
                  <a:t> </a:t>
                </a:r>
                <a:r>
                  <a:rPr lang="en-US" sz="2000" i="1" dirty="0" err="1" smtClean="0"/>
                  <a:t>broj</a:t>
                </a:r>
                <a:r>
                  <a:rPr lang="en-US" sz="2000" i="1" dirty="0" smtClean="0"/>
                  <a:t> </a:t>
                </a:r>
                <a:r>
                  <a:rPr lang="en-US" sz="2000" i="1" dirty="0" err="1" smtClean="0"/>
                  <a:t>unutr</a:t>
                </a:r>
                <a:r>
                  <a:rPr lang="en-US" sz="2000" i="1" dirty="0" smtClean="0"/>
                  <a:t>. </a:t>
                </a:r>
                <a:r>
                  <a:rPr lang="sr-Latn-RS" sz="2000" i="1" dirty="0" smtClean="0"/>
                  <a:t>čvorova za AVL stablo visine h.</a:t>
                </a:r>
                <a:endParaRPr lang="en-US" sz="2000" i="1" dirty="0" smtClean="0"/>
              </a:p>
              <a:p>
                <a:endParaRPr lang="en-US" sz="2000" i="1" dirty="0"/>
              </a:p>
              <a:p>
                <a:endParaRPr lang="en-US" sz="2000" i="1" dirty="0" smtClean="0"/>
              </a:p>
              <a:p>
                <a:endParaRPr lang="en-US" sz="2000" i="1" dirty="0"/>
              </a:p>
              <a:p>
                <a:endParaRPr lang="en-US" sz="2000" i="1" dirty="0" smtClean="0"/>
              </a:p>
              <a:p>
                <a:endParaRPr lang="en-US" sz="2000" i="1" dirty="0"/>
              </a:p>
              <a:p>
                <a:endParaRPr lang="en-US" sz="2000" i="1" dirty="0" smtClean="0"/>
              </a:p>
              <a:p>
                <a:endParaRPr lang="en-US" sz="2000" i="1" dirty="0"/>
              </a:p>
              <a:p>
                <a:endParaRPr lang="en-US" sz="2000" i="1" dirty="0" smtClean="0"/>
              </a:p>
              <a:p>
                <a:endParaRPr lang="en-US" sz="2000" i="1" dirty="0"/>
              </a:p>
              <a:p>
                <a:endParaRPr lang="en-US" sz="2000" i="1" dirty="0" smtClean="0"/>
              </a:p>
              <a:p>
                <a:endParaRPr lang="en-US" sz="2000" i="1" dirty="0"/>
              </a:p>
              <a:p>
                <a:r>
                  <a:rPr lang="en-US" sz="2000" i="1" dirty="0"/>
                  <a:t>	</a:t>
                </a:r>
                <a:r>
                  <a:rPr lang="en-US" sz="2000" i="1" dirty="0" smtClean="0"/>
                  <a:t>      </a:t>
                </a:r>
                <a:r>
                  <a:rPr lang="en-US" sz="2000" i="1" dirty="0" err="1" smtClean="0"/>
                  <a:t>T</a:t>
                </a:r>
                <a:r>
                  <a:rPr lang="en-US" sz="1200" i="1" dirty="0" err="1" smtClean="0"/>
                  <a:t>h</a:t>
                </a:r>
                <a:r>
                  <a:rPr lang="en-US" sz="2000" i="1" dirty="0" smtClean="0"/>
                  <a:t>=T</a:t>
                </a:r>
                <a:r>
                  <a:rPr lang="en-US" sz="1200" i="1" dirty="0" smtClean="0"/>
                  <a:t>h-1</a:t>
                </a:r>
                <a:r>
                  <a:rPr lang="en-US" sz="2000" i="1" dirty="0" smtClean="0"/>
                  <a:t>+T</a:t>
                </a:r>
                <a:r>
                  <a:rPr lang="en-US" sz="1200" i="1" dirty="0" smtClean="0"/>
                  <a:t>h-2</a:t>
                </a:r>
                <a:r>
                  <a:rPr lang="en-US" sz="2000" i="1" dirty="0" smtClean="0"/>
                  <a:t>+1</a:t>
                </a:r>
              </a:p>
              <a:p>
                <a:r>
                  <a:rPr lang="en-US" sz="2000" i="1" dirty="0"/>
                  <a:t>	</a:t>
                </a:r>
                <a:r>
                  <a:rPr lang="sr-Latn-RS" sz="2000" i="1" dirty="0"/>
                  <a:t> </a:t>
                </a:r>
                <a:r>
                  <a:rPr lang="sr-Latn-RS" sz="2000" i="1" dirty="0" smtClean="0"/>
                  <a:t>    </a:t>
                </a:r>
                <a:r>
                  <a:rPr lang="en-US" sz="2000" i="1" dirty="0" smtClean="0"/>
                  <a:t>(T</a:t>
                </a:r>
                <a:r>
                  <a:rPr lang="en-US" sz="1200" i="1" dirty="0" smtClean="0"/>
                  <a:t>h</a:t>
                </a:r>
                <a:r>
                  <a:rPr lang="en-US" sz="2000" i="1" dirty="0" smtClean="0"/>
                  <a:t>+1)=(T</a:t>
                </a:r>
                <a:r>
                  <a:rPr lang="en-US" sz="1200" i="1" dirty="0" smtClean="0"/>
                  <a:t>h-1</a:t>
                </a:r>
                <a:r>
                  <a:rPr lang="en-US" sz="2000" i="1" dirty="0" smtClean="0"/>
                  <a:t>+1)+(T</a:t>
                </a:r>
                <a:r>
                  <a:rPr lang="en-US" sz="1200" i="1" dirty="0" smtClean="0"/>
                  <a:t>h-2</a:t>
                </a:r>
                <a:r>
                  <a:rPr lang="en-US" sz="2000" i="1" dirty="0" smtClean="0"/>
                  <a:t>+1) </a:t>
                </a:r>
                <a:r>
                  <a:rPr lang="sr-Latn-RS" sz="2000" i="1" dirty="0" smtClean="0"/>
                  <a:t>prepoznajemo Fibonacijev niz</a:t>
                </a:r>
              </a:p>
              <a:p>
                <a:r>
                  <a:rPr lang="sr-Latn-RS" sz="2000" i="1" dirty="0"/>
                  <a:t> </a:t>
                </a:r>
                <a:r>
                  <a:rPr lang="sr-Latn-RS" sz="2000" i="1" dirty="0" smtClean="0"/>
                  <a:t>           n</a:t>
                </a:r>
                <a:r>
                  <a:rPr lang="en-US" sz="2000" i="1" dirty="0" smtClean="0"/>
                  <a:t>+1=T</a:t>
                </a:r>
                <a:r>
                  <a:rPr lang="en-US" sz="1200" i="1" dirty="0" smtClean="0"/>
                  <a:t>h</a:t>
                </a:r>
                <a:r>
                  <a:rPr lang="en-US" sz="2000" i="1" dirty="0" smtClean="0"/>
                  <a:t>+1=F</a:t>
                </a:r>
                <a:r>
                  <a:rPr lang="en-US" sz="1200" i="1" dirty="0" smtClean="0"/>
                  <a:t>h+2</a:t>
                </a:r>
                <a:r>
                  <a:rPr lang="en-US" sz="2000" i="1" dirty="0" smtClean="0"/>
                  <a:t>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00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</m:den>
                    </m:f>
                    <m:r>
                      <a:rPr lang="en-US" sz="2000" i="1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200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𝑞</m:t>
                        </m:r>
                      </m:e>
                      <m: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h</m:t>
                        </m:r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+2</m:t>
                        </m:r>
                      </m:sup>
                    </m:sSup>
                    <m:r>
                      <a:rPr lang="en-US" sz="2000" b="0" i="1" smtClean="0">
                        <a:latin typeface="Cambria Math"/>
                        <a:ea typeface="Cambria Math"/>
                      </a:rPr>
                      <m:t>−1</m:t>
                    </m:r>
                  </m:oMath>
                </a14:m>
                <a:r>
                  <a:rPr lang="en-US" sz="2000" i="1" dirty="0" smtClean="0"/>
                  <a:t> ,</a:t>
                </a:r>
                <a:r>
                  <a:rPr lang="en-US" sz="2000" i="1" dirty="0" err="1" smtClean="0"/>
                  <a:t>gde</a:t>
                </a:r>
                <a:r>
                  <a:rPr lang="en-US" sz="2000" i="1" dirty="0" smtClean="0"/>
                  <a:t> je 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latin typeface="Cambria Math"/>
                          </a:rPr>
                          <m:t>1+</m:t>
                        </m:r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</m:num>
                      <m:den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en-US" sz="2000" i="1" dirty="0" smtClean="0"/>
              </a:p>
              <a:p>
                <a:r>
                  <a:rPr lang="en-US" sz="2000" i="1" dirty="0"/>
                  <a:t>	</a:t>
                </a:r>
                <a:r>
                  <a:rPr lang="en-US" sz="2000" i="1" dirty="0" smtClean="0"/>
                  <a:t>		…</a:t>
                </a:r>
              </a:p>
              <a:p>
                <a:r>
                  <a:rPr lang="en-US" sz="2000" i="1" dirty="0"/>
                  <a:t>	</a:t>
                </a:r>
                <a:r>
                  <a:rPr lang="en-US" sz="2000" i="1" dirty="0" smtClean="0"/>
                  <a:t>      h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/>
                        <a:ea typeface="Cambria Math"/>
                      </a:rPr>
                      <m:t>≤</m:t>
                    </m:r>
                  </m:oMath>
                </a14:m>
                <a:r>
                  <a:rPr lang="sr-Latn-RS" sz="2000" dirty="0"/>
                  <a:t> 1.4405</a:t>
                </a:r>
                <a:r>
                  <a:rPr lang="en-US" sz="2000" dirty="0"/>
                  <a:t>*</a:t>
                </a:r>
                <a:r>
                  <a:rPr lang="sr-Latn-RS" sz="2000" dirty="0"/>
                  <a:t>log</a:t>
                </a:r>
                <a:r>
                  <a:rPr lang="en-US" sz="1200" dirty="0"/>
                  <a:t>2</a:t>
                </a:r>
                <a:r>
                  <a:rPr lang="en-US" sz="2000" dirty="0"/>
                  <a:t>(n+2)-</a:t>
                </a:r>
                <a:r>
                  <a:rPr lang="en-US" sz="2000" dirty="0" smtClean="0"/>
                  <a:t>0.327.					   					          ▀</a:t>
                </a:r>
                <a:endParaRPr lang="en-US" sz="2000" i="1" dirty="0"/>
              </a:p>
              <a:p>
                <a:endParaRPr lang="sr-Latn-RS" sz="2000" i="1" dirty="0" smtClean="0"/>
              </a:p>
              <a:p>
                <a:r>
                  <a:rPr lang="sr-Latn-RS" sz="2000" i="1" dirty="0" smtClean="0"/>
                  <a:t>	      </a:t>
                </a:r>
              </a:p>
              <a:p>
                <a:endParaRPr lang="sr-Latn-RS" sz="2000" i="1" dirty="0"/>
              </a:p>
              <a:p>
                <a:endParaRPr lang="en-US" sz="2000" i="1" dirty="0"/>
              </a:p>
            </p:txBody>
          </p:sp>
        </mc:Choice>
        <mc:Fallback xmlns="">
          <p:sp>
            <p:nvSpPr>
              <p:cNvPr id="4" name="Tit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8184" y="261198"/>
                <a:ext cx="11535498" cy="6461719"/>
              </a:xfrm>
              <a:prstGeom prst="rect">
                <a:avLst/>
              </a:prstGeom>
              <a:blipFill rotWithShape="1">
                <a:blip r:embed="rId2"/>
                <a:stretch>
                  <a:fillRect l="-528" t="-472" b="-2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310365"/>
              </p:ext>
            </p:extLst>
          </p:nvPr>
        </p:nvGraphicFramePr>
        <p:xfrm>
          <a:off x="1366980" y="1829004"/>
          <a:ext cx="815110" cy="287828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07555"/>
                <a:gridCol w="407555"/>
              </a:tblGrid>
              <a:tr h="479714">
                <a:tc>
                  <a:txBody>
                    <a:bodyPr/>
                    <a:lstStyle/>
                    <a:p>
                      <a:r>
                        <a:rPr lang="sr-Latn-RS" dirty="0" smtClean="0"/>
                        <a:t>h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i="1" dirty="0" err="1" smtClean="0"/>
                        <a:t>T</a:t>
                      </a:r>
                      <a:r>
                        <a:rPr lang="en-US" sz="1100" i="1" dirty="0" err="1" smtClean="0"/>
                        <a:t>h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</a:tr>
              <a:tr h="479714">
                <a:tc>
                  <a:txBody>
                    <a:bodyPr/>
                    <a:lstStyle/>
                    <a:p>
                      <a:r>
                        <a:rPr lang="sr-Latn-RS" dirty="0" smtClean="0"/>
                        <a:t>0 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</a:tr>
              <a:tr h="479714">
                <a:tc>
                  <a:txBody>
                    <a:bodyPr/>
                    <a:lstStyle/>
                    <a:p>
                      <a:r>
                        <a:rPr lang="sr-Latn-R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</a:tr>
              <a:tr h="479714">
                <a:tc>
                  <a:txBody>
                    <a:bodyPr/>
                    <a:lstStyle/>
                    <a:p>
                      <a:r>
                        <a:rPr lang="sr-Latn-R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2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</a:tr>
              <a:tr h="479714">
                <a:tc>
                  <a:txBody>
                    <a:bodyPr/>
                    <a:lstStyle/>
                    <a:p>
                      <a:r>
                        <a:rPr lang="sr-Latn-R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</a:tr>
              <a:tr h="479714">
                <a:tc>
                  <a:txBody>
                    <a:bodyPr/>
                    <a:lstStyle/>
                    <a:p>
                      <a:r>
                        <a:rPr lang="sr-Latn-RS" dirty="0" smtClean="0"/>
                        <a:t>..</a:t>
                      </a:r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r-Latn-RS" dirty="0" smtClean="0"/>
                        <a:t>..</a:t>
                      </a:r>
                      <a:endParaRPr lang="en-US" dirty="0"/>
                    </a:p>
                  </a:txBody>
                  <a:tcPr>
                    <a:solidFill>
                      <a:schemeClr val="tx1">
                        <a:alpha val="48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9929" y="1908749"/>
            <a:ext cx="5792008" cy="210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09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52594" y="120209"/>
            <a:ext cx="8946541" cy="4195481"/>
          </a:xfrm>
        </p:spPr>
        <p:txBody>
          <a:bodyPr/>
          <a:lstStyle/>
          <a:p>
            <a:r>
              <a:rPr lang="en-US" dirty="0" err="1" smtClean="0"/>
              <a:t>Umetanje</a:t>
            </a:r>
            <a:r>
              <a:rPr lang="en-US" dirty="0" smtClean="0"/>
              <a:t> </a:t>
            </a:r>
            <a:r>
              <a:rPr lang="en-US" dirty="0" err="1" smtClean="0"/>
              <a:t>koje</a:t>
            </a:r>
            <a:r>
              <a:rPr lang="en-US" dirty="0" smtClean="0"/>
              <a:t> </a:t>
            </a:r>
            <a:r>
              <a:rPr lang="en-US" dirty="0" err="1" smtClean="0"/>
              <a:t>remeti</a:t>
            </a:r>
            <a:r>
              <a:rPr lang="en-US" dirty="0" smtClean="0"/>
              <a:t> AVL </a:t>
            </a:r>
            <a:r>
              <a:rPr lang="en-US" dirty="0" err="1" smtClean="0"/>
              <a:t>svojstvo</a:t>
            </a:r>
            <a:r>
              <a:rPr lang="en-US" dirty="0" smtClean="0"/>
              <a:t> </a:t>
            </a:r>
            <a:r>
              <a:rPr lang="en-US" dirty="0" err="1" smtClean="0"/>
              <a:t>stabla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Jednostruka</a:t>
            </a:r>
            <a:r>
              <a:rPr lang="en-US" dirty="0" smtClean="0"/>
              <a:t> </a:t>
            </a:r>
            <a:r>
              <a:rPr lang="en-US" dirty="0" err="1" smtClean="0"/>
              <a:t>rotacija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91" y="719390"/>
            <a:ext cx="6601746" cy="26290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91" y="4087776"/>
            <a:ext cx="6601746" cy="261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02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776" y="140991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Dvostruka</a:t>
            </a:r>
            <a:r>
              <a:rPr lang="en-US" dirty="0" smtClean="0"/>
              <a:t> </a:t>
            </a:r>
            <a:r>
              <a:rPr lang="en-US" dirty="0" err="1" smtClean="0"/>
              <a:t>rotacija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Brisanje</a:t>
            </a:r>
            <a:r>
              <a:rPr lang="en-US" dirty="0" smtClean="0"/>
              <a:t> </a:t>
            </a:r>
            <a:r>
              <a:rPr lang="en-US" dirty="0" err="1" smtClean="0"/>
              <a:t>cvora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838" y="562631"/>
            <a:ext cx="6277851" cy="3010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781" y="4343527"/>
            <a:ext cx="6954220" cy="182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9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148" y="889136"/>
            <a:ext cx="8946541" cy="4195481"/>
          </a:xfrm>
        </p:spPr>
        <p:txBody>
          <a:bodyPr/>
          <a:lstStyle/>
          <a:p>
            <a:r>
              <a:rPr lang="en-US" dirty="0" err="1" smtClean="0"/>
              <a:t>Literatura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Algoritmi</a:t>
            </a:r>
            <a:r>
              <a:rPr lang="en-US" dirty="0" smtClean="0"/>
              <a:t>, </a:t>
            </a:r>
            <a:r>
              <a:rPr lang="en-US" dirty="0" err="1" smtClean="0"/>
              <a:t>Miodrag</a:t>
            </a:r>
            <a:r>
              <a:rPr lang="en-US" dirty="0" smtClean="0"/>
              <a:t> </a:t>
            </a:r>
            <a:r>
              <a:rPr lang="sr-Latn-RS" dirty="0" smtClean="0"/>
              <a:t>Živković, Matematički fakultet, Beograd	</a:t>
            </a:r>
          </a:p>
          <a:p>
            <a:pPr lvl="1"/>
            <a:r>
              <a:rPr lang="en-US" dirty="0" smtClean="0"/>
              <a:t>U</a:t>
            </a:r>
            <a:r>
              <a:rPr lang="en-US" dirty="0"/>
              <a:t>. Manber, </a:t>
            </a:r>
            <a:r>
              <a:rPr lang="en-US" i="1" dirty="0"/>
              <a:t>Introduction to algorithms, A creative approach</a:t>
            </a:r>
            <a:r>
              <a:rPr lang="en-US" dirty="0"/>
              <a:t>, </a:t>
            </a:r>
            <a:r>
              <a:rPr lang="en-US" dirty="0" smtClean="0"/>
              <a:t>Addison-Wesley</a:t>
            </a:r>
            <a:r>
              <a:rPr lang="en-US" dirty="0"/>
              <a:t>, Reading,</a:t>
            </a:r>
            <a:r>
              <a:rPr lang="sr-Latn-RS" dirty="0"/>
              <a:t> 1989.</a:t>
            </a:r>
            <a:endParaRPr lang="en-US" dirty="0"/>
          </a:p>
          <a:p>
            <a:pPr lvl="1"/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55335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7218" y="5346837"/>
            <a:ext cx="4346225" cy="1334518"/>
          </a:xfrm>
        </p:spPr>
        <p:txBody>
          <a:bodyPr/>
          <a:lstStyle/>
          <a:p>
            <a:r>
              <a:rPr lang="en-US" dirty="0" err="1" smtClean="0"/>
              <a:t>Hvala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paznji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348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221</TotalTime>
  <Words>134</Words>
  <Application>Microsoft Office PowerPoint</Application>
  <PresentationFormat>Custom</PresentationFormat>
  <Paragraphs>64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Ion</vt:lpstr>
      <vt:lpstr>Implementacija balansiranih AVL stabala</vt:lpstr>
      <vt:lpstr>DEF. AVL stablo (АделЬсон-ВелЬский, Ландис 1962.) je binarno stablo pretrage kod koga je za svaki čvor apsolutna vrednost razlike visina levog i desnog podstabla manja ili jednaka od jedan. •</vt:lpstr>
      <vt:lpstr>PowerPoint Presentation</vt:lpstr>
      <vt:lpstr>PowerPoint Presentation</vt:lpstr>
      <vt:lpstr>PowerPoint Presentation</vt:lpstr>
      <vt:lpstr>PowerPoint Presentation</vt:lpstr>
      <vt:lpstr>Hvala na paznji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 </dc:creator>
  <cp:lastModifiedBy>Windows User</cp:lastModifiedBy>
  <cp:revision>11</cp:revision>
  <dcterms:created xsi:type="dcterms:W3CDTF">2014-09-12T17:24:29Z</dcterms:created>
  <dcterms:modified xsi:type="dcterms:W3CDTF">2017-05-28T21:56:57Z</dcterms:modified>
</cp:coreProperties>
</file>